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" r:id="rId2"/>
    <p:sldId id="257" r:id="rId3"/>
    <p:sldId id="283" r:id="rId4"/>
    <p:sldId id="262" r:id="rId5"/>
    <p:sldId id="259" r:id="rId6"/>
    <p:sldId id="282" r:id="rId7"/>
    <p:sldId id="284" r:id="rId8"/>
    <p:sldId id="292" r:id="rId9"/>
    <p:sldId id="297" r:id="rId10"/>
    <p:sldId id="299" r:id="rId11"/>
    <p:sldId id="298" r:id="rId12"/>
    <p:sldId id="285" r:id="rId13"/>
    <p:sldId id="289" r:id="rId14"/>
    <p:sldId id="296" r:id="rId15"/>
    <p:sldId id="288" r:id="rId16"/>
    <p:sldId id="287" r:id="rId17"/>
    <p:sldId id="290" r:id="rId18"/>
    <p:sldId id="266" r:id="rId19"/>
    <p:sldId id="294" r:id="rId20"/>
    <p:sldId id="268" r:id="rId21"/>
    <p:sldId id="270" r:id="rId22"/>
    <p:sldId id="301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612" autoAdjust="0"/>
  </p:normalViewPr>
  <p:slideViewPr>
    <p:cSldViewPr>
      <p:cViewPr varScale="1">
        <p:scale>
          <a:sx n="66" d="100"/>
          <a:sy n="66" d="100"/>
        </p:scale>
        <p:origin x="1530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BE8AB-77E4-4007-8404-0F68E8D4A9EC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0A9E9-33AE-4B06-9EB0-AA9976E8E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12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স্লাইডগুলো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শিক্ষক প্র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শ্নো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ত্তরের মাধ্যমে বাংলার কারুশিল্প সম্পর্কে আলোচনা করবেন ।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27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স্লাইডটি</a:t>
            </a:r>
            <a:r>
              <a:rPr lang="bn-BD" baseline="0" dirty="0" smtClean="0"/>
              <a:t> দেখিয়ে শিক্ষক প্র</a:t>
            </a:r>
            <a:r>
              <a:rPr lang="en-US" baseline="0" dirty="0" err="1" smtClean="0"/>
              <a:t>শ্নো</a:t>
            </a:r>
            <a:r>
              <a:rPr lang="bn-BD" baseline="0" dirty="0" smtClean="0"/>
              <a:t>ত্তরের মাধ্যমে বাংলার স্থাপত্যশিল্প সম্পর্কে আলোচনা করবেন । সুলতানি আমল থেকে বাংলার স্থাপত্যশিল্পের প্রভাব শুরু হয় । ছোট সোনা মসজিদ, নবাব কাটরা, ঢাকার লালবাগ কুটির এ সময়ের স্থাপত্য নিদর্শন । যা সংস্কৃতি বিকাশে গুরুত্বপূর্ণ ভূমিকা রেখেছিল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38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স্লাইডটি</a:t>
            </a:r>
            <a:r>
              <a:rPr lang="bn-BD" baseline="0" dirty="0" smtClean="0"/>
              <a:t> দেখিয়ে শিক্ষক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শ্নো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ত্তরের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/>
              <a:t> মাধ্যমে গ্রামীণ মহিলারা ঘরে ঘরে কাঁথা সেলাই করে তাতে আশ্চর্য নিপুণতার গল্পকাহিনী ও ছবি ফুটিয়ে তুলেছেন । বাংলার নকশিকাঁথা সংস্কৃতি ও শিল্প বিকাশে গুরুত্বপূর্ণ ভূমিকা রেখেছে এবং এখনও রাখছে- ইত্যাদি বিষয় বর্ণনা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42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দলগত কাজ দেয়ার জন্য দুটি দল ( ছাত্র সংখ্যা বেশি হলে অধিক দল গঠন করা যেতে পারে) তৈরী করে কাজ দিতে পারেন 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28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সঠিক উত্তর  জানার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75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 </a:t>
            </a:r>
            <a:r>
              <a:rPr lang="en-US" b="1" dirty="0" err="1" smtClean="0"/>
              <a:t>হিসাবে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দেয়া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বিষয়টি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বিশ্লেষণ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করে</a:t>
            </a:r>
            <a:r>
              <a:rPr lang="en-US" b="1" baseline="0" dirty="0" smtClean="0"/>
              <a:t>  </a:t>
            </a:r>
            <a:r>
              <a:rPr lang="en-US" b="1" baseline="0" dirty="0" err="1" smtClean="0"/>
              <a:t>শিক্ষার্থীদের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স্পষ্ট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ধারণা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দেয়া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যেতে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পারে</a:t>
            </a:r>
            <a:r>
              <a:rPr lang="en-US" b="1" baseline="0" dirty="0" smtClean="0"/>
              <a:t>- </a:t>
            </a:r>
            <a:r>
              <a:rPr lang="en-US" b="1" baseline="0" dirty="0" err="1" smtClean="0"/>
              <a:t>যা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শিক্ষার্থীদের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সঠিক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উত্তর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লিখতে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সহায়তা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করবে</a:t>
            </a:r>
            <a:r>
              <a:rPr lang="en-US" b="1" baseline="0" dirty="0" smtClean="0"/>
              <a:t> ।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1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শিক্ষার্থীদের ভিডিওটি দেখিয়ে প্র</a:t>
            </a:r>
            <a:r>
              <a:rPr lang="bn-IN" baseline="0" dirty="0" smtClean="0"/>
              <a:t>শ্নো</a:t>
            </a:r>
            <a:r>
              <a:rPr lang="bn-BD" baseline="0" dirty="0" smtClean="0"/>
              <a:t>ত্তরের মাধমে পাঠটি ঘোষ</a:t>
            </a:r>
            <a:r>
              <a:rPr lang="bn-IN" baseline="0" dirty="0" smtClean="0"/>
              <a:t>ণা</a:t>
            </a:r>
            <a:r>
              <a:rPr lang="bn-BD" baseline="0" dirty="0" smtClean="0"/>
              <a:t> করবেন ।</a:t>
            </a:r>
            <a:r>
              <a:rPr lang="bn-IN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4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শিক্ষার্থীদের মাঝ থেকে সংস্কৃতি কী প্রশ্ন করে বের </a:t>
            </a:r>
            <a:r>
              <a:rPr lang="bn-IN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করবেন । পরে নিজে উত্তর দিবেন । যেমন</a:t>
            </a:r>
            <a:r>
              <a:rPr lang="en-US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যেভাবে জীবন যাপন করে, যেসব জিনিস ব্যবহার করে, যেসব আচার-অনুষ্ঠান পালন করে, যা কিছু সৃষ্টি করে সব কিছুই নিয়েই তার সংস্কৃতি । 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0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মধ্যে একটি জাতির যে চিন্তাশক্তি ও সৃজনশীল প্রতিভার পরিচয় পাওয়া যায় সেগুলোকে শিল্পকলা বলে ।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1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স্লাইডটি</a:t>
            </a:r>
            <a:r>
              <a:rPr lang="bn-BD" baseline="0" dirty="0" smtClean="0"/>
              <a:t> দেখিয়ে শিক্ষক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শ্নো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ত্তরের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/>
              <a:t> মাধ্যমে বাঙালির ঐতিহ্যবাহী সুনির্মিত ঘর মাটির তৈরি ও বাশেঁর তরজার ছাউনিযুক্ত দোচালা, এমনকি আটচালা ঘর সম্পর্কে আলোচনা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6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শিক্ষার্থীদের</a:t>
            </a:r>
            <a:r>
              <a:rPr lang="bn-BD" baseline="0" dirty="0" smtClean="0"/>
              <a:t> কাছে প্রশ্ন করে ঐতিহাসিক স্থানের নাম</a:t>
            </a:r>
            <a:r>
              <a:rPr lang="bn-IN" baseline="0" dirty="0" smtClean="0"/>
              <a:t> </a:t>
            </a:r>
            <a:r>
              <a:rPr lang="bn-BD" baseline="0" dirty="0" smtClean="0"/>
              <a:t>বের করবেন । এরপরে এই মন্দিরটি কি দিয়ে তৈরি প্রশ্ন করবেন এবং পরের ছবি দুটি উপস্থাপন করে টেরাকোটা বা পোড়ামাটির শিল্প সম্পর্কে আলোচনা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91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শিক্ষার্থীদের</a:t>
            </a:r>
            <a:r>
              <a:rPr lang="bn-BD" baseline="0" dirty="0" smtClean="0"/>
              <a:t> কাছে প্রশ্ন করে ঐতিহাসিক স্থানের নাম</a:t>
            </a:r>
            <a:r>
              <a:rPr lang="bn-IN" baseline="0" dirty="0" smtClean="0"/>
              <a:t> </a:t>
            </a:r>
            <a:r>
              <a:rPr lang="bn-BD" baseline="0" dirty="0" smtClean="0"/>
              <a:t>বের করবেন । পাহাড়পুরের সোমপুর বিহারে পোড়ামাটির প্রচুর কাজ আছে । এতে সে কালের সমাজ জীবনে ছবি পাওয়া যায় এই সমস্ত বিষয়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শ্নো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ত্তরের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/>
              <a:t> মাধ্যমে তুলে ধরবেন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31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শিক্ষক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শ্নো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ত্তরের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বাংলার তাঁতশিল্প সম্পর্কে আলোচনা করবেন 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7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শিক্ষক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শ্নো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ত্তরের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বাংলার শাড়ি সম্পর্কে আলোচনা করবেন ।প্রাচীন বাংলার অন্যান্য কাপড়ের নাম বোর্ডে লিখে দিবেন। প্রাচীন বাংলায় দুকূল , মুসলিন,সিল্কও জামদানি ইত্যাদি কাপড়ের বেশ খ্যাতি ছিল তা বর্ণনা করবেন। 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1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1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4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2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4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6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6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2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ame 4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45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Half Frame 49"/>
          <p:cNvSpPr/>
          <p:nvPr userDrawn="1"/>
        </p:nvSpPr>
        <p:spPr>
          <a:xfrm>
            <a:off x="228600" y="228600"/>
            <a:ext cx="879275" cy="845830"/>
          </a:xfrm>
          <a:prstGeom prst="halfFrame">
            <a:avLst>
              <a:gd name="adj1" fmla="val 41720"/>
              <a:gd name="adj2" fmla="val 42866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Half Frame 50"/>
          <p:cNvSpPr/>
          <p:nvPr userDrawn="1"/>
        </p:nvSpPr>
        <p:spPr>
          <a:xfrm rot="16200000">
            <a:off x="245323" y="5774082"/>
            <a:ext cx="879275" cy="845830"/>
          </a:xfrm>
          <a:prstGeom prst="halfFrame">
            <a:avLst>
              <a:gd name="adj1" fmla="val 33530"/>
              <a:gd name="adj2" fmla="val 49418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Half Frame 51"/>
          <p:cNvSpPr/>
          <p:nvPr userDrawn="1"/>
        </p:nvSpPr>
        <p:spPr>
          <a:xfrm rot="5400000">
            <a:off x="8060477" y="245323"/>
            <a:ext cx="879275" cy="845830"/>
          </a:xfrm>
          <a:prstGeom prst="halfFrame">
            <a:avLst>
              <a:gd name="adj1" fmla="val 31892"/>
              <a:gd name="adj2" fmla="val 4614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Half Frame 52"/>
          <p:cNvSpPr/>
          <p:nvPr userDrawn="1"/>
        </p:nvSpPr>
        <p:spPr>
          <a:xfrm rot="10800000">
            <a:off x="8043755" y="5774083"/>
            <a:ext cx="879275" cy="845830"/>
          </a:xfrm>
          <a:prstGeom prst="halfFrame">
            <a:avLst>
              <a:gd name="adj1" fmla="val 20426"/>
              <a:gd name="adj2" fmla="val 51056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3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8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564A7-13EE-4E24-8329-4E7E1F3FBB5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46431-23C7-4ADE-9572-1D9A6BCAC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1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18614" y="1196757"/>
            <a:ext cx="8065827" cy="46492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আশাকরি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নোটগুলো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</a:t>
            </a:r>
            <a:r>
              <a:rPr lang="en-US" sz="28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NikoshBAN" panose="02000000000000000000" pitchFamily="2" charset="0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 তার নিজস্ব কৌশল প্রয়োগ করতে পারবে।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bohomanbangla.com/bangla_tour_image/kantajir_te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3505200" cy="3007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achalayatan.com/files/323785_213224892095359_198544323563416_464247_858595184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67" y="3450649"/>
            <a:ext cx="3946574" cy="2840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cdn.priyo.com/201304/kantoji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1750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4614860" y="527845"/>
            <a:ext cx="3608387" cy="1338262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কোন ঐতিহ্যাসিক স্থান?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1910305"/>
            <a:ext cx="23150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দিনাজপুরের</a:t>
            </a:r>
          </a:p>
          <a:p>
            <a:pPr algn="ctr"/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কান্তজির মন্দির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rthosuchak.com/wp-content/uploads/2014/01/7-Paharpur.jpg-2010-06-08-.jpg?4e5c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4128117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2.staticflickr.com/8/7278/8166246606_086885c8c4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3962400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riyo.com/files/story/201305/582377_549118945108310_1345034800_n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685132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Left Arrow 2"/>
          <p:cNvSpPr/>
          <p:nvPr/>
        </p:nvSpPr>
        <p:spPr>
          <a:xfrm>
            <a:off x="4972050" y="414338"/>
            <a:ext cx="3604241" cy="14906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কোন ঐতিহ্যাসিক স্থান?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1685835"/>
            <a:ext cx="23583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 </a:t>
            </a:r>
          </a:p>
          <a:p>
            <a:pPr algn="ctr"/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সোমপুর বিহার 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hillbd24.com/wp-content/uploads/2013/11/Sat-Pic2_DMEA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4247407" cy="271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atntimes.com/wp-content/uploads/2014/01/%E0%A6%AE%E0%A6%A8%E0%A6%BF%E0%A6%AA%E0%A7%81%E0%A6%B0%E0%A6%BF-%E0%A6%A4%E0%A6%BE%E0%A6%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4267200" cy="2899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15000" y="1475350"/>
            <a:ext cx="2342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তাঁতশিল্প 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http://apparelbangladesh24.com/wp-content/uploads/2013/04/201201231327266650benaros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4087"/>
            <a:ext cx="3886200" cy="25824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kattor.tv/OrginalImage/15082012020020pmsi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2151"/>
            <a:ext cx="4415679" cy="2455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43774" y="3073066"/>
            <a:ext cx="1447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সিল্ক শাড়ি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3218" y="6022611"/>
            <a:ext cx="2004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জামদানি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10" descr="http://www.kalerkantho.com/assets/images/news_images/print/2014/01/27/thumbnails/untitled-6_454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25" y="1455369"/>
            <a:ext cx="3494232" cy="18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0" y="2952644"/>
            <a:ext cx="1614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গরদ শাড়ি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94130"/>
            <a:ext cx="4310744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3369461" cy="2127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193706" y="6085015"/>
            <a:ext cx="2007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মসলিন শাড়ি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38928" y="532151"/>
            <a:ext cx="31197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শাড়ি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5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91069" y="1734024"/>
            <a:ext cx="868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371600" y="304800"/>
            <a:ext cx="2514600" cy="2286000"/>
            <a:chOff x="1264367" y="353704"/>
            <a:chExt cx="3003062" cy="2458956"/>
          </a:xfrm>
        </p:grpSpPr>
        <p:pic>
          <p:nvPicPr>
            <p:cNvPr id="2" name="Picture 1" descr="Photo0444.jpg"/>
            <p:cNvPicPr>
              <a:picLocks noChangeAspect="1"/>
            </p:cNvPicPr>
            <p:nvPr/>
          </p:nvPicPr>
          <p:blipFill>
            <a:blip r:embed="rId2"/>
            <a:srcRect l="6875" r="6875" b="7500"/>
            <a:stretch>
              <a:fillRect/>
            </a:stretch>
          </p:blipFill>
          <p:spPr>
            <a:xfrm>
              <a:off x="1264367" y="353704"/>
              <a:ext cx="3003062" cy="245895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Oval 2"/>
            <p:cNvSpPr/>
            <p:nvPr/>
          </p:nvSpPr>
          <p:spPr>
            <a:xfrm>
              <a:off x="1264367" y="353704"/>
              <a:ext cx="3003062" cy="2458956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32194" y="644099"/>
            <a:ext cx="3355406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জোড়ায়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://www.bengalinews24.com/assets/images/news_images/2015/01/21/tat_shilpo_75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4334160" cy="2646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" y="5236919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‘‘প্রাচীন বাংলায় কী কী কাপড় উৎপাদন হত তার তালিকা প্রস্তুত কর।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995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8.postimage.org/t9f9thb2t/bangla_academy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0" y="563314"/>
            <a:ext cx="4065796" cy="2445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esu.alokitobangladesh.com/wp-content/uploads/2014/02/Ku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0682"/>
            <a:ext cx="3774400" cy="26035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 descr="http://arthonitiprotidin.com/wp-content/uploads/2014/02/handicraft-wooden-4-copy-400x2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0" y="4278573"/>
            <a:ext cx="3834241" cy="2240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8" descr="http://www.bengalinews24.com/assets/images/news_images/2013/07/24/kasa_shilpo_photo_bangladesh_120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36" y="4340695"/>
            <a:ext cx="3764963" cy="2142393"/>
          </a:xfrm>
          <a:prstGeom prst="round2DiagRect">
            <a:avLst>
              <a:gd name="adj1" fmla="val 3365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7440" y="3276600"/>
            <a:ext cx="78307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কারুশিল্প</a:t>
            </a:r>
            <a:endParaRPr lang="en-US" sz="4000" b="1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1" y="658683"/>
            <a:ext cx="5371734" cy="2778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://www.bangladeshexplorer.com/images/gallery/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1" y="4056984"/>
            <a:ext cx="3128156" cy="1853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19327" y="838200"/>
            <a:ext cx="1901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 কেল্লা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97" y="3691807"/>
            <a:ext cx="5016997" cy="2635551"/>
          </a:xfrm>
          <a:prstGeom prst="round2DiagRect">
            <a:avLst>
              <a:gd name="adj1" fmla="val 2857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64120" y="5742583"/>
            <a:ext cx="2566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smtClean="0">
                <a:latin typeface="NikoshBAN" panose="02000000000000000000" pitchFamily="2" charset="0"/>
                <a:cs typeface="NikoshBAN" panose="02000000000000000000" pitchFamily="2" charset="0"/>
              </a:rPr>
              <a:t>ছোটসোনা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3728203"/>
            <a:ext cx="2008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0631" y="1128410"/>
            <a:ext cx="24016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</a:t>
            </a:r>
          </a:p>
          <a:p>
            <a:pPr algn="ctr"/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স্থাপত্যশিল্প 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.jpg"/>
          <p:cNvPicPr>
            <a:picLocks noChangeAspect="1"/>
          </p:cNvPicPr>
          <p:nvPr/>
        </p:nvPicPr>
        <p:blipFill>
          <a:blip r:embed="rId3"/>
          <a:srcRect r="2609"/>
          <a:stretch>
            <a:fillRect/>
          </a:stretch>
        </p:blipFill>
        <p:spPr>
          <a:xfrm>
            <a:off x="457200" y="2801692"/>
            <a:ext cx="3886200" cy="35991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noksiktatha08.jpg"/>
          <p:cNvPicPr>
            <a:picLocks noChangeAspect="1"/>
          </p:cNvPicPr>
          <p:nvPr/>
        </p:nvPicPr>
        <p:blipFill>
          <a:blip r:embed="rId4"/>
          <a:srcRect t="2778" r="2632" b="2778"/>
          <a:stretch>
            <a:fillRect/>
          </a:stretch>
        </p:blipFill>
        <p:spPr>
          <a:xfrm>
            <a:off x="605185" y="641432"/>
            <a:ext cx="1990164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bangalnama.files.wordpress.com/2008/10/patapaintingcoll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4203"/>
            <a:ext cx="5943600" cy="2123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rokasik.files.wordpress.com/2011/02/nakshi_katha_noksikatha_naksikata_25e025a625b625e025a7258725e025a625b225e025a625be25e025a625ac25e025a7258125e025a625a825e025a625bf25e025a7259f25e025a625be25e025a625b0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3843158" cy="25145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12379" y="2677182"/>
            <a:ext cx="3962400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নকশিকাঁথা</a:t>
            </a:r>
            <a:endParaRPr lang="en-US" sz="4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304800" y="1981200"/>
            <a:ext cx="853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523999" y="292182"/>
            <a:ext cx="6064092" cy="2458956"/>
            <a:chOff x="2649872" y="41564"/>
            <a:chExt cx="6064092" cy="2458956"/>
          </a:xfrm>
        </p:grpSpPr>
        <p:sp>
          <p:nvSpPr>
            <p:cNvPr id="4" name="TextBox 3"/>
            <p:cNvSpPr txBox="1"/>
            <p:nvPr/>
          </p:nvSpPr>
          <p:spPr>
            <a:xfrm>
              <a:off x="5759309" y="557921"/>
              <a:ext cx="2954655" cy="830997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800" b="1" kern="11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lang="bn-BD" sz="48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দলীয় কাজ </a:t>
              </a:r>
              <a:endPara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736" y="76200"/>
              <a:ext cx="2884875" cy="2424319"/>
            </a:xfrm>
            <a:prstGeom prst="ellipse">
              <a:avLst/>
            </a:prstGeom>
            <a:ln w="31750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2649872" y="41564"/>
              <a:ext cx="2912727" cy="2458956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22572" y="3505200"/>
            <a:ext cx="8698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 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 ও শিল্পকলার বিকাশে ভূমিকা</a:t>
            </a:r>
          </a:p>
          <a:p>
            <a:pPr algn="ctr"/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রেখেছে এমন কয়েকটি দৃশ্যশিল্পের উল্লেখ কর।</a:t>
            </a:r>
          </a:p>
        </p:txBody>
      </p:sp>
    </p:spTree>
    <p:extLst>
      <p:ext uri="{BB962C8B-B14F-4D97-AF65-F5344CB8AC3E}">
        <p14:creationId xmlns:p14="http://schemas.microsoft.com/office/powerpoint/2010/main" val="17444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739" y="27432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900" b="1" dirty="0" smtClean="0">
                <a:latin typeface="NikoshBAN" pitchFamily="2" charset="0"/>
                <a:cs typeface="NikoshBAN" pitchFamily="2" charset="0"/>
              </a:rPr>
              <a:t>। কী কাপড় নিয়ে বহু কাহিনী বা কিংবদন্তির সৃষ্টি হয়েছিল?</a:t>
            </a:r>
            <a:endParaRPr lang="en-US" sz="29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82" y="4267200"/>
            <a:ext cx="8647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সৃষ্টিশীল কিছু কিছু কাজে একটি জাতির চিন্তাশক্তি ও সৃজনশীল প্রতিভার  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পরিচয় পাওয়া যায়, তাকে বলে -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চারুকলা    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শিল্পকলা  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ঐতিহ্য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440" y="5781362"/>
            <a:ext cx="179355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ঘ.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865" y="5798468"/>
            <a:ext cx="173598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02063" y="5788186"/>
            <a:ext cx="169873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27122" y="5801850"/>
            <a:ext cx="17873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006" y="3235323"/>
            <a:ext cx="253398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এলাচি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3235323"/>
            <a:ext cx="2228543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খ। খাসা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9006" y="3823727"/>
            <a:ext cx="253398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তাঁত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77651" y="3821639"/>
            <a:ext cx="218949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smtClean="0">
                <a:latin typeface="NikoshBAN" pitchFamily="2" charset="0"/>
                <a:cs typeface="NikoshBAN" pitchFamily="2" charset="0"/>
              </a:rPr>
              <a:t>মসলিন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129945" y="3200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alf Frame 19"/>
          <p:cNvSpPr/>
          <p:nvPr/>
        </p:nvSpPr>
        <p:spPr>
          <a:xfrm rot="14014148">
            <a:off x="4383796" y="3715489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689758" y="3212778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653319" y="3850737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21056" y="5762299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alf Frame 23"/>
          <p:cNvSpPr/>
          <p:nvPr/>
        </p:nvSpPr>
        <p:spPr>
          <a:xfrm rot="14014148">
            <a:off x="2959062" y="5722723"/>
            <a:ext cx="23200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4718615" y="5821797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6576106" y="5776461"/>
            <a:ext cx="480389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" y="1209422"/>
            <a:ext cx="6891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900" b="1" dirty="0" smtClean="0">
                <a:latin typeface="NikoshBAN" pitchFamily="2" charset="0"/>
                <a:cs typeface="NikoshBAN" pitchFamily="2" charset="0"/>
              </a:rPr>
              <a:t>১। বাংলার কোন শিল্পের সুনাম বহুকালের?</a:t>
            </a:r>
            <a:endParaRPr lang="en-US" sz="29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320" y="1682738"/>
            <a:ext cx="253967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তাঁতশিল্প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038600" y="1682738"/>
            <a:ext cx="223422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খ। কাঁসার শিল্প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53320" y="2271142"/>
            <a:ext cx="253967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শঙ্খশিল্প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77650" y="2269054"/>
            <a:ext cx="219517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কারুশিল্প</a:t>
            </a:r>
            <a:endParaRPr lang="en-US" sz="2400" b="1" dirty="0"/>
          </a:p>
        </p:txBody>
      </p:sp>
      <p:sp>
        <p:nvSpPr>
          <p:cNvPr id="34" name="Multiply 33"/>
          <p:cNvSpPr/>
          <p:nvPr/>
        </p:nvSpPr>
        <p:spPr>
          <a:xfrm>
            <a:off x="4129944" y="1647815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alf Frame 34"/>
          <p:cNvSpPr/>
          <p:nvPr/>
        </p:nvSpPr>
        <p:spPr>
          <a:xfrm rot="14014148">
            <a:off x="843214" y="1610407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653319" y="2242981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4129944" y="2276081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151440" y="195286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10822" y="1031008"/>
            <a:ext cx="8745504" cy="239976"/>
            <a:chOff x="186002" y="5767966"/>
            <a:chExt cx="8745504" cy="239976"/>
          </a:xfrm>
        </p:grpSpPr>
        <p:grpSp>
          <p:nvGrpSpPr>
            <p:cNvPr id="49" name="Group 48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52" name="Flowchart: Predefined Process 51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Predefined Process 52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Flowchart: Predefined Process 49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edefined Process 50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211285" y="304002"/>
            <a:ext cx="3194620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†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29002" y="304672"/>
            <a:ext cx="3484812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4" grpId="0" animBg="1"/>
      <p:bldP spid="35" grpId="0" animBg="1"/>
      <p:bldP spid="36" grpId="0" animBg="1"/>
      <p:bldP spid="37" grpId="0" animBg="1"/>
      <p:bldP spid="54" grpId="0" animBg="1"/>
      <p:bldP spid="54" grpId="1" animBg="1"/>
      <p:bldP spid="54" grpId="2" animBg="1"/>
      <p:bldP spid="54" grpId="3" animBg="1"/>
      <p:bldP spid="54" grpId="4" animBg="1"/>
      <p:bldP spid="54" grpId="5" animBg="1"/>
      <p:bldP spid="54" grpId="6" animBg="1"/>
      <p:bldP spid="54" grpId="7" animBg="1"/>
      <p:bldP spid="54" grpId="8" animBg="1"/>
      <p:bldP spid="55" grpId="0" animBg="1"/>
      <p:bldP spid="55" grpId="1" animBg="1"/>
      <p:bldP spid="5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201" y="451960"/>
            <a:ext cx="4491925" cy="5130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ectangle 4"/>
          <p:cNvSpPr txBox="1">
            <a:spLocks noChangeArrowheads="1"/>
          </p:cNvSpPr>
          <p:nvPr/>
        </p:nvSpPr>
        <p:spPr>
          <a:xfrm>
            <a:off x="1824304" y="5575300"/>
            <a:ext cx="5313528" cy="5436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শিক্ষার্থীবৃন্দ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1600200" cy="195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728" y="609600"/>
            <a:ext cx="1600200" cy="195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24" y="4419600"/>
            <a:ext cx="1600200" cy="195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212" y="4597400"/>
            <a:ext cx="1600200" cy="195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7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04800" y="1981200"/>
            <a:ext cx="853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60194" y="880056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9200" y="304800"/>
            <a:ext cx="2819400" cy="2407920"/>
            <a:chOff x="3352800" y="762000"/>
            <a:chExt cx="3581400" cy="3017520"/>
          </a:xfrm>
        </p:grpSpPr>
        <p:pic>
          <p:nvPicPr>
            <p:cNvPr id="4" name="Picture 3" descr="home-icon.jpg"/>
            <p:cNvPicPr>
              <a:picLocks noChangeAspect="1"/>
            </p:cNvPicPr>
            <p:nvPr/>
          </p:nvPicPr>
          <p:blipFill>
            <a:blip r:embed="rId3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5" name="Oval 4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34949" y="3657601"/>
            <a:ext cx="85042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সংস্কৃতি আর শিল্পকলার 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রৃপআঁকা 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 </a:t>
            </a:r>
            <a:endParaRPr lang="bn-IN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নকশীকাঁথায়” ব্যাখ্যা কর। </a:t>
            </a:r>
          </a:p>
        </p:txBody>
      </p:sp>
    </p:spTree>
    <p:extLst>
      <p:ext uri="{BB962C8B-B14F-4D97-AF65-F5344CB8AC3E}">
        <p14:creationId xmlns:p14="http://schemas.microsoft.com/office/powerpoint/2010/main" val="17243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vLiC4gg_1hE/UOGuZqx5VUI/AAAAAAAACks/bajMQOKqfoQ/s1600/ban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75770" cy="449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4"/>
          <p:cNvSpPr txBox="1">
            <a:spLocks noChangeArrowheads="1"/>
          </p:cNvSpPr>
          <p:nvPr/>
        </p:nvSpPr>
        <p:spPr>
          <a:xfrm>
            <a:off x="609600" y="3352800"/>
            <a:ext cx="7142370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5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7901" y="555818"/>
            <a:ext cx="3751998" cy="491319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533" y="3116306"/>
            <a:ext cx="8295564" cy="1077218"/>
          </a:xfrm>
          <a:prstGeom prst="rect">
            <a:avLst/>
          </a:prstGeom>
          <a:ln w="53975">
            <a:solidFill>
              <a:schemeClr val="dk1">
                <a:alpha val="9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533" y="1524190"/>
            <a:ext cx="829556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8690" y="4299097"/>
            <a:ext cx="5273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হাবীবুল ইসলাম সুমন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সহকারি অধ্যাপক,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ময়মনসিংহ। 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7860" y="5358155"/>
            <a:ext cx="43845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রফিকুল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ইসলাম, 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পাবনা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9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/>
          <p:cNvSpPr txBox="1">
            <a:spLocks/>
          </p:cNvSpPr>
          <p:nvPr/>
        </p:nvSpPr>
        <p:spPr>
          <a:xfrm>
            <a:off x="5023562" y="2179432"/>
            <a:ext cx="3451552" cy="3316995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4000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kumimoji="0" lang="bn-BD" sz="40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noProof="0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kumimoji="0" lang="bn-BD" sz="40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637311" y="606807"/>
            <a:ext cx="7973289" cy="1151992"/>
          </a:xfrm>
          <a:prstGeom prst="frame">
            <a:avLst>
              <a:gd name="adj1" fmla="val 995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739125" y="1390361"/>
            <a:ext cx="3832873" cy="4607377"/>
          </a:xfrm>
          <a:prstGeom prst="frame">
            <a:avLst>
              <a:gd name="adj1" fmla="val 423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32" y="2209800"/>
            <a:ext cx="1752245" cy="2003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37311" y="3978142"/>
            <a:ext cx="3934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মো: রাশেদ 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রায়হান (লিটন)</a:t>
            </a:r>
          </a:p>
          <a:p>
            <a:pPr algn="ctr">
              <a:defRPr/>
            </a:pP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দুর্গাপুর মাধ্যমিক 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কুমারখালী,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কুষ্টিয়া।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E-mail:  rashedraihan1978@gmail.com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01942778660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Frame 11"/>
          <p:cNvSpPr/>
          <p:nvPr/>
        </p:nvSpPr>
        <p:spPr>
          <a:xfrm>
            <a:off x="4888076" y="1390361"/>
            <a:ext cx="3722524" cy="4607377"/>
          </a:xfrm>
          <a:prstGeom prst="frame">
            <a:avLst>
              <a:gd name="adj1" fmla="val 3187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9000" y="812585"/>
            <a:ext cx="2209800" cy="73504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9910" y="783579"/>
            <a:ext cx="7722400" cy="873165"/>
            <a:chOff x="251940" y="113135"/>
            <a:chExt cx="8240441" cy="937689"/>
          </a:xfrm>
        </p:grpSpPr>
        <p:grpSp>
          <p:nvGrpSpPr>
            <p:cNvPr id="15" name="Group 14"/>
            <p:cNvGrpSpPr/>
            <p:nvPr/>
          </p:nvGrpSpPr>
          <p:grpSpPr>
            <a:xfrm>
              <a:off x="251940" y="124443"/>
              <a:ext cx="2743099" cy="893174"/>
              <a:chOff x="251940" y="124443"/>
              <a:chExt cx="2743099" cy="89317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410417" y="31533"/>
                <a:ext cx="762039" cy="107899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185300" y="301380"/>
                <a:ext cx="893174" cy="539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2081951" y="78577"/>
                <a:ext cx="755890" cy="107028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5496954" y="113135"/>
              <a:ext cx="2995427" cy="937689"/>
              <a:chOff x="-661799" y="113137"/>
              <a:chExt cx="2995427" cy="93768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-493434" y="21647"/>
                <a:ext cx="809586" cy="114631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956" y="290073"/>
                <a:ext cx="893172" cy="539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1310023" y="27220"/>
                <a:ext cx="847380" cy="119983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1000781" y="5965766"/>
            <a:ext cx="7142435" cy="671343"/>
            <a:chOff x="255497" y="219642"/>
            <a:chExt cx="7621570" cy="720955"/>
          </a:xfrm>
        </p:grpSpPr>
        <p:grpSp>
          <p:nvGrpSpPr>
            <p:cNvPr id="24" name="Group 2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889" y="299655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4617612" y="219642"/>
              <a:ext cx="3259455" cy="720955"/>
              <a:chOff x="-1541141" y="219644"/>
              <a:chExt cx="3259455" cy="72095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-1394988" y="73491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869386" y="9167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32" name="Picture 4" descr="http://prothom-aloblog.com/img/uploads/585450e522f8540e2dc1f3b19b220f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32" y="6096036"/>
            <a:ext cx="831712" cy="5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prothom-aloblog.com/img/uploads/585450e522f8540e2dc1f3b19b220f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313" y="6055563"/>
            <a:ext cx="831712" cy="5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97484" y="2892078"/>
            <a:ext cx="3223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17" y="3476853"/>
            <a:ext cx="1465241" cy="204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83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0973" y="5257800"/>
            <a:ext cx="5417537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5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সংস্কৃতি ও শিল্পকলা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657600" y="4495800"/>
            <a:ext cx="2076880" cy="457200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983" y="838200"/>
            <a:ext cx="8767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এসো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আমরা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 ভিডিও চিত্র দেখি।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727080"/>
              </p:ext>
            </p:extLst>
          </p:nvPr>
        </p:nvGraphicFramePr>
        <p:xfrm>
          <a:off x="3733800" y="2895600"/>
          <a:ext cx="1086061" cy="916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2895600"/>
                        <a:ext cx="1086061" cy="916365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 w="444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05000" y="304800"/>
            <a:ext cx="5181600" cy="1524000"/>
            <a:chOff x="1828800" y="457200"/>
            <a:chExt cx="5486400" cy="1495425"/>
          </a:xfrm>
        </p:grpSpPr>
        <p:sp>
          <p:nvSpPr>
            <p:cNvPr id="3" name="Oval 2"/>
            <p:cNvSpPr/>
            <p:nvPr/>
          </p:nvSpPr>
          <p:spPr>
            <a:xfrm>
              <a:off x="1828800" y="457200"/>
              <a:ext cx="5486400" cy="1495425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82472" y="543192"/>
              <a:ext cx="4670510" cy="1366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80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পা</a:t>
              </a:r>
              <a:r>
                <a:rPr lang="bn-BD" sz="60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ঠের বিষয়......</a:t>
              </a:r>
            </a:p>
          </p:txBody>
        </p:sp>
      </p:grpSp>
      <p:pic>
        <p:nvPicPr>
          <p:cNvPr id="8" name="Picture 2" descr="D:\ID_27\ctg4bd201210141350212918_435px-Nakshi_kantha_(Flower_motif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04" y="1988575"/>
            <a:ext cx="5951005" cy="446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0177" y="3066040"/>
            <a:ext cx="7426457" cy="23083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 </a:t>
            </a:r>
          </a:p>
          <a:p>
            <a:pPr algn="ctr"/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 ও শিল্পকলা</a:t>
            </a:r>
          </a:p>
        </p:txBody>
      </p:sp>
    </p:spTree>
    <p:extLst>
      <p:ext uri="{BB962C8B-B14F-4D97-AF65-F5344CB8AC3E}">
        <p14:creationId xmlns:p14="http://schemas.microsoft.com/office/powerpoint/2010/main" val="21889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71008" y="1600200"/>
            <a:ext cx="6201981" cy="1143000"/>
            <a:chOff x="1447800" y="381000"/>
            <a:chExt cx="6201981" cy="1143000"/>
          </a:xfrm>
        </p:grpSpPr>
        <p:sp>
          <p:nvSpPr>
            <p:cNvPr id="3" name="Oval 2"/>
            <p:cNvSpPr/>
            <p:nvPr/>
          </p:nvSpPr>
          <p:spPr>
            <a:xfrm>
              <a:off x="1447800" y="381000"/>
              <a:ext cx="6201981" cy="1143000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39087" y="533400"/>
              <a:ext cx="536396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 পাঠ </a:t>
              </a:r>
              <a:r>
                <a:rPr lang="bn-BD" sz="4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 </a:t>
              </a:r>
              <a:r>
                <a:rPr lang="bn-BD" sz="4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bn-IN" sz="4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...</a:t>
              </a:r>
              <a:r>
                <a:rPr lang="bn-BD" sz="4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22283" y="3943744"/>
            <a:ext cx="6550704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2</a:t>
            </a:r>
            <a:r>
              <a:rPr lang="bn-BD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. শিল্পকলার ধারণা ব্যাখ্যা করতে পারবে</a:t>
            </a:r>
            <a:r>
              <a:rPr lang="bn-IN" sz="3600" b="1" kern="1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666275"/>
            <a:ext cx="7350804" cy="12267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2</a:t>
            </a:r>
            <a:r>
              <a:rPr lang="bn-BD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. </a:t>
            </a:r>
            <a:r>
              <a:rPr lang="bn-BD" sz="3600" b="1" kern="1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বাঙালির সংস্কৃতি ও </a:t>
            </a:r>
            <a:r>
              <a:rPr lang="bn-BD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শিল্পকলা বিকাশে দৃশ্যশিল্প</a:t>
            </a:r>
            <a:r>
              <a:rPr lang="en-US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এর ভূমিকা বিশ্লেষণ করতে পারবে।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457200" y="381000"/>
            <a:ext cx="8229600" cy="6096000"/>
          </a:xfrm>
          <a:prstGeom prst="frame">
            <a:avLst>
              <a:gd name="adj1" fmla="val 3914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83" y="3027867"/>
            <a:ext cx="6550704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১.</a:t>
            </a:r>
            <a:r>
              <a:rPr lang="bn-BD" sz="3600" b="1" kern="1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সংস্কৃতি</a:t>
            </a:r>
            <a:r>
              <a:rPr lang="bn-IN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র ধারণা ব্যাখ্যা করতে</a:t>
            </a:r>
            <a:r>
              <a:rPr lang="bn-BD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পারবে</a:t>
            </a:r>
            <a:r>
              <a:rPr lang="bn-IN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1822" y="605051"/>
            <a:ext cx="20249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56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pload.wikimedia.org/wikipedia/commons/6/6e/Assamese_Tha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0" y="3886199"/>
            <a:ext cx="3055096" cy="2291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8" descr="http://arthonitiprotidin.com/wp-content/uploads/2013/10/pic-1-7-630x2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4876800" cy="2291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eisamay.indiatimes.com/thumb/msid-25048790,width-300,resizemode-4/jwelle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97" y="457200"/>
            <a:ext cx="2019300" cy="151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teachers.gov.bd/sites/default/files/styles/medium/public/photo/%E0%A6%89%E0%A7%8E%E0%A6%B8%E0%A6%AC.gif?itok=_MUKxzD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5693072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07055" y="1887352"/>
            <a:ext cx="1773242" cy="17543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সংস্কৃতি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কী?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banglanews24.com/images/PhotoGallery/2013August/Dip-6201311140518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5034642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59792"/>
            <a:ext cx="3414091" cy="2748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http://cms.somewhereinblog.net/images/thumbs/hira69_1359991246_1-stacks-of-boo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3199109" cy="2679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56098" y="973604"/>
            <a:ext cx="2387193" cy="19389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dirty="0" smtClean="0">
                <a:ln w="0"/>
                <a:latin typeface="NikoshLightBAN" panose="02000000000000000000" pitchFamily="2" charset="0"/>
                <a:cs typeface="NikoshLightBAN" panose="02000000000000000000" pitchFamily="2" charset="0"/>
              </a:rPr>
              <a:t>শিল্পকলা </a:t>
            </a:r>
            <a:endParaRPr lang="en-US" sz="6000" b="1" dirty="0" smtClean="0">
              <a:ln w="0"/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bn-BD" sz="6000" b="1" dirty="0" smtClean="0">
                <a:ln w="0"/>
                <a:latin typeface="NikoshLightBAN" panose="02000000000000000000" pitchFamily="2" charset="0"/>
                <a:cs typeface="NikoshLightBAN" panose="02000000000000000000" pitchFamily="2" charset="0"/>
              </a:rPr>
              <a:t>কী?</a:t>
            </a:r>
            <a:endParaRPr lang="en-US" sz="6000" b="1" dirty="0" smtClean="0">
              <a:ln w="0"/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tunbarta.com/assets/images/news_images/2014/05/21/for_details/image_82748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4135832" cy="2720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57800" y="838200"/>
            <a:ext cx="3352800" cy="2228850"/>
            <a:chOff x="5257800" y="838200"/>
            <a:chExt cx="3352800" cy="2228850"/>
          </a:xfrm>
        </p:grpSpPr>
        <p:sp>
          <p:nvSpPr>
            <p:cNvPr id="3" name="Snip Single Corner Rectangle 2"/>
            <p:cNvSpPr/>
            <p:nvPr/>
          </p:nvSpPr>
          <p:spPr>
            <a:xfrm>
              <a:off x="5257800" y="838200"/>
              <a:ext cx="3352800" cy="2209800"/>
            </a:xfrm>
            <a:prstGeom prst="snip1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420004" y="1128058"/>
              <a:ext cx="3028393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গ্রাম বাংলার</a:t>
              </a:r>
            </a:p>
            <a:p>
              <a:pPr algn="ctr"/>
              <a:r>
                <a:rPr lang="bn-BD" sz="6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ঘর বাড়ি</a:t>
              </a:r>
              <a:endParaRPr lang="en-US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2" descr="http://sherpurtimes.com/wp-content/uploads/2013/07/bilupt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3937137" cy="2755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ishachor.com/wp-content/uploads/2013/03/1-5-01-House-at-Thanchi-noY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59260"/>
            <a:ext cx="3448778" cy="2200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23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a1e5a58dfb06acc4b6bfea6886e6fad20d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799</Words>
  <Application>Microsoft Office PowerPoint</Application>
  <PresentationFormat>On-screen Show (4:3)</PresentationFormat>
  <Paragraphs>112</Paragraphs>
  <Slides>22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MS Gothic</vt:lpstr>
      <vt:lpstr>Arial</vt:lpstr>
      <vt:lpstr>Calibri</vt:lpstr>
      <vt:lpstr>Nikosh</vt:lpstr>
      <vt:lpstr>NikoshBAN</vt:lpstr>
      <vt:lpstr>NikoshLightBAN</vt:lpstr>
      <vt:lpstr>SolaimanLipi</vt:lpstr>
      <vt:lpstr>SutonnyMJ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Admin</cp:lastModifiedBy>
  <cp:revision>471</cp:revision>
  <dcterms:created xsi:type="dcterms:W3CDTF">2014-04-21T17:56:00Z</dcterms:created>
  <dcterms:modified xsi:type="dcterms:W3CDTF">2016-08-10T04:20:56Z</dcterms:modified>
</cp:coreProperties>
</file>